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aleway ExtraBold"/>
      <p:bold r:id="rId36"/>
      <p:boldItalic r:id="rId37"/>
    </p:embeddedFont>
    <p:embeddedFont>
      <p:font typeface="Raleway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Light-italic.fntdata"/><Relationship Id="rId20" Type="http://schemas.openxmlformats.org/officeDocument/2006/relationships/slide" Target="slides/slide15.xml"/><Relationship Id="rId41" Type="http://schemas.openxmlformats.org/officeDocument/2006/relationships/font" Target="fonts/Raleway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Raleway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ExtraBold-bold.fntdata"/><Relationship Id="rId17" Type="http://schemas.openxmlformats.org/officeDocument/2006/relationships/slide" Target="slides/slide12.xml"/><Relationship Id="rId39" Type="http://schemas.openxmlformats.org/officeDocument/2006/relationships/font" Target="fonts/RalewayLight-bold.fntdata"/><Relationship Id="rId16" Type="http://schemas.openxmlformats.org/officeDocument/2006/relationships/slide" Target="slides/slide11.xml"/><Relationship Id="rId38" Type="http://schemas.openxmlformats.org/officeDocument/2006/relationships/font" Target="fonts/Raleway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0d95d123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0d95d123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d95d123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0d95d123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d95d123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d95d123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0d95d123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0d95d123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0d95d123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0d95d123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0d95d123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0d95d123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d95d123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d95d123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d95d123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d95d123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0d95d123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0d95d123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d95d123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d95d123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0d95d123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0d95d123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d95d123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d95d123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0d95d123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0d95d123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d95d123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d95d123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d95d123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d95d123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0d95d123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0d95d123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0d95d123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0d95d123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0d95d123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0d95d123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d95d123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d95d123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0d95d123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0d95d123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0d95d123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0d95d123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d95d123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d95d123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0d95d123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0d95d123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d95d123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d95d123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d95d123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d95d123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B600"/>
                </a:solidFill>
              </a:defRPr>
            </a:lvl1pPr>
            <a:lvl2pPr lvl="1" rtl="0">
              <a:buNone/>
              <a:defRPr>
                <a:solidFill>
                  <a:srgbClr val="FFB600"/>
                </a:solidFill>
              </a:defRPr>
            </a:lvl2pPr>
            <a:lvl3pPr lvl="2" rtl="0">
              <a:buNone/>
              <a:defRPr>
                <a:solidFill>
                  <a:srgbClr val="FFB600"/>
                </a:solidFill>
              </a:defRPr>
            </a:lvl3pPr>
            <a:lvl4pPr lvl="3" rtl="0">
              <a:buNone/>
              <a:defRPr>
                <a:solidFill>
                  <a:srgbClr val="FFB600"/>
                </a:solidFill>
              </a:defRPr>
            </a:lvl4pPr>
            <a:lvl5pPr lvl="4" rtl="0">
              <a:buNone/>
              <a:defRPr>
                <a:solidFill>
                  <a:srgbClr val="FFB600"/>
                </a:solidFill>
              </a:defRPr>
            </a:lvl5pPr>
            <a:lvl6pPr lvl="5" rtl="0">
              <a:buNone/>
              <a:defRPr>
                <a:solidFill>
                  <a:srgbClr val="FFB600"/>
                </a:solidFill>
              </a:defRPr>
            </a:lvl6pPr>
            <a:lvl7pPr lvl="6" rtl="0">
              <a:buNone/>
              <a:defRPr>
                <a:solidFill>
                  <a:srgbClr val="FFB600"/>
                </a:solidFill>
              </a:defRPr>
            </a:lvl7pPr>
            <a:lvl8pPr lvl="7" rtl="0">
              <a:buNone/>
              <a:defRPr>
                <a:solidFill>
                  <a:srgbClr val="FFB600"/>
                </a:solidFill>
              </a:defRPr>
            </a:lvl8pPr>
            <a:lvl9pPr lvl="8" rtl="0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B6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685800" y="472038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Dialog System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2783400" y="3040925"/>
            <a:ext cx="35772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Ivan Ropero García</a:t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About classes</a:t>
            </a:r>
            <a:endParaRPr sz="3600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300" y="1885938"/>
            <a:ext cx="15430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988" y="1885950"/>
            <a:ext cx="31146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About classes</a:t>
            </a:r>
            <a:endParaRPr sz="3600"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49" y="2544047"/>
            <a:ext cx="2135821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222" y="1849000"/>
            <a:ext cx="3554874" cy="26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813" y="1885950"/>
            <a:ext cx="28098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How it works</a:t>
            </a:r>
            <a:endParaRPr sz="3600"/>
          </a:p>
        </p:txBody>
      </p:sp>
      <p:sp>
        <p:nvSpPr>
          <p:cNvPr id="153" name="Google Shape;153;p24"/>
          <p:cNvSpPr txBox="1"/>
          <p:nvPr/>
        </p:nvSpPr>
        <p:spPr>
          <a:xfrm>
            <a:off x="569200" y="2293525"/>
            <a:ext cx="72189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Load the XML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Take the input of the player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Search which node has the id of the option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Assign this node to a Dialog Node pointer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Print it on screen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63275"/>
            <a:ext cx="4545475" cy="34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1</a:t>
            </a:r>
            <a:r>
              <a:rPr lang="ca" sz="2400"/>
              <a:t>  Load the data from the XML</a:t>
            </a:r>
            <a:endParaRPr sz="2400">
              <a:solidFill>
                <a:srgbClr val="E8E8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669375"/>
            <a:ext cx="2904700" cy="3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097875" y="2075450"/>
            <a:ext cx="39252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Load the information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Call the function LoadTreeData and LoadNodeDetails respectively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Push to their list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1  Solution</a:t>
            </a:r>
            <a:endParaRPr sz="3600"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00" y="1749183"/>
            <a:ext cx="6571175" cy="101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000" y="3857000"/>
            <a:ext cx="4220300" cy="11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998" y="2761975"/>
            <a:ext cx="5549725" cy="10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922000" y="891775"/>
            <a:ext cx="7537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2 </a:t>
            </a:r>
            <a:r>
              <a:rPr lang="ca" sz="2400"/>
              <a:t>Put the player name in the dialog</a:t>
            </a:r>
            <a:endParaRPr sz="24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725" y="1749775"/>
            <a:ext cx="2638775" cy="27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1128900" y="1785050"/>
            <a:ext cx="4586100" cy="29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Create a size_t variable (a variable capable of representing the size of any object)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Put a condition that will only be fulfilled if you find the word PLAYERNAME (use std::string::npos)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Now substitute the word for the name we want to put our character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Remember to use the find and replace functions to complete this TODO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2 Solution</a:t>
            </a:r>
            <a:endParaRPr sz="3600"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66" y="2144875"/>
            <a:ext cx="7458675" cy="1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3 </a:t>
            </a:r>
            <a:r>
              <a:rPr lang="ca" sz="2400"/>
              <a:t>Put your own dialog options</a:t>
            </a:r>
            <a:endParaRPr sz="2400"/>
          </a:p>
        </p:txBody>
      </p:sp>
      <p:sp>
        <p:nvSpPr>
          <p:cNvPr id="190" name="Google Shape;190;p29"/>
          <p:cNvSpPr txBox="1"/>
          <p:nvPr/>
        </p:nvSpPr>
        <p:spPr>
          <a:xfrm>
            <a:off x="1044225" y="1961450"/>
            <a:ext cx="31467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Now complete the first node with your own options.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The TODO is in the Dialog.xml file.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125" y="1749175"/>
            <a:ext cx="2603875" cy="27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3 Solution</a:t>
            </a:r>
            <a:endParaRPr sz="3600"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200" y="2342425"/>
            <a:ext cx="5017700" cy="9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922000" y="891775"/>
            <a:ext cx="7862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4 </a:t>
            </a:r>
            <a:r>
              <a:rPr lang="ca" sz="2400"/>
              <a:t>Search which will be the next node</a:t>
            </a:r>
            <a:endParaRPr sz="2400"/>
          </a:p>
        </p:txBody>
      </p:sp>
      <p:sp>
        <p:nvSpPr>
          <p:cNvPr id="204" name="Google Shape;204;p31"/>
          <p:cNvSpPr txBox="1"/>
          <p:nvPr/>
        </p:nvSpPr>
        <p:spPr>
          <a:xfrm>
            <a:off x="583325" y="1940250"/>
            <a:ext cx="69426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Search through all the nodes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 Compare the nextid of the option taken and the rest of 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nodes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Assign the node found to currentNode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350" y="1508900"/>
            <a:ext cx="2922000" cy="31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What is a Dialog System?</a:t>
            </a:r>
            <a:endParaRPr sz="3600"/>
          </a:p>
        </p:txBody>
      </p:sp>
      <p:sp>
        <p:nvSpPr>
          <p:cNvPr id="68" name="Google Shape;68;p14"/>
          <p:cNvSpPr txBox="1"/>
          <p:nvPr/>
        </p:nvSpPr>
        <p:spPr>
          <a:xfrm>
            <a:off x="1003450" y="1852500"/>
            <a:ext cx="7108200" cy="26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It is a computer system that aims to establish communication with a person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Give illusion of freedom to the player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 we present this illusion</a:t>
            </a:r>
            <a:endParaRPr>
              <a:solidFill>
                <a:schemeClr val="dk2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4 Solution</a:t>
            </a:r>
            <a:endParaRPr sz="3600"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750" y="2027238"/>
            <a:ext cx="661035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922000" y="891775"/>
            <a:ext cx="82644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5 </a:t>
            </a:r>
            <a:r>
              <a:rPr lang="ca" sz="1800"/>
              <a:t>Write a bad option to say and a node with the NPC’s angry response</a:t>
            </a:r>
            <a:endParaRPr sz="1800"/>
          </a:p>
        </p:txBody>
      </p:sp>
      <p:sp>
        <p:nvSpPr>
          <p:cNvPr id="218" name="Google Shape;218;p33"/>
          <p:cNvSpPr txBox="1"/>
          <p:nvPr/>
        </p:nvSpPr>
        <p:spPr>
          <a:xfrm>
            <a:off x="1016000" y="2095500"/>
            <a:ext cx="43956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The TODO is in the Dialog.xml file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Write something bad to say to the NPC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Write a new Node where the NPC doesn’t want to talk to us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Karma values: neutral = 0 / angry = -1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5 Solution</a:t>
            </a:r>
            <a:endParaRPr sz="3600"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75" y="3095600"/>
            <a:ext cx="7533700" cy="7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548" y="2002000"/>
            <a:ext cx="5731125" cy="9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6 </a:t>
            </a:r>
            <a:r>
              <a:rPr lang="ca" sz="2400"/>
              <a:t>Check the karma of the player</a:t>
            </a:r>
            <a:endParaRPr sz="240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450" y="1749175"/>
            <a:ext cx="2645325" cy="281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1065400" y="1799175"/>
            <a:ext cx="4296900" cy="2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We will use 2 functions: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CompareKarma = karma is negative?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CheckForKarma = update tree karma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If the karma is negative assign the node with bad karma value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TODO: 6 Solution</a:t>
            </a:r>
            <a:endParaRPr sz="3600"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65" y="1885950"/>
            <a:ext cx="7286872" cy="26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What can we improve?</a:t>
            </a:r>
            <a:endParaRPr sz="3600"/>
          </a:p>
        </p:txBody>
      </p:sp>
      <p:sp>
        <p:nvSpPr>
          <p:cNvPr id="246" name="Google Shape;246;p37"/>
          <p:cNvSpPr txBox="1"/>
          <p:nvPr/>
        </p:nvSpPr>
        <p:spPr>
          <a:xfrm>
            <a:off x="1129750" y="1859525"/>
            <a:ext cx="66873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The input is very limited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A state machine would help to handle different tags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Match the dialogues with the UI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Thank you for your attention</a:t>
            </a:r>
            <a:endParaRPr sz="3600"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Contact me at:</a:t>
            </a:r>
            <a:r>
              <a:rPr lang="ca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/>
              <a:t>Github: RoperoIvan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/>
              <a:t>Mail: ivan_ropero98@hotmail.com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Non- Branching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Linear Structure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Driven dialog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ca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Limited interaction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175" y="1996570"/>
            <a:ext cx="4390496" cy="2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Branching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Tree structure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Different possibilities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More immersion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Versatile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50" y="1996575"/>
            <a:ext cx="3931850" cy="22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Hub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Variant of the Branching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Player can return to previous decisions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It gives more information to the player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Less immersive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450" y="1996575"/>
            <a:ext cx="3850050" cy="21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Parser Driven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Maximum freedom for the player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Complex to implement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Hard to make it function correctly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Easy to break the immersion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6586"/>
            <a:ext cx="3974751" cy="228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Dialog Systems in Video Games</a:t>
            </a:r>
            <a:endParaRPr sz="3600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Other remarkable dialog systems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Communication by symbols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More dynamic conversations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Player doesn’t have  the control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750" y="1996576"/>
            <a:ext cx="3827950" cy="215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778450" y="482550"/>
            <a:ext cx="7153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Which we will use?</a:t>
            </a:r>
            <a:endParaRPr sz="3600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922000" y="1229776"/>
            <a:ext cx="6866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>
                <a:latin typeface="Raleway"/>
                <a:ea typeface="Raleway"/>
                <a:cs typeface="Raleway"/>
                <a:sym typeface="Raleway"/>
              </a:rPr>
              <a:t>Branching Dialog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938400" y="2257775"/>
            <a:ext cx="73377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917225" y="2264825"/>
            <a:ext cx="68661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We can switch between: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Non-Branching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Branching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Hub 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</a:pPr>
            <a:r>
              <a:rPr lang="ca">
                <a:latin typeface="Raleway Light"/>
                <a:ea typeface="Raleway Light"/>
                <a:cs typeface="Raleway Light"/>
                <a:sym typeface="Raleway Light"/>
              </a:rPr>
              <a:t>Versatile system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675" y="1312350"/>
            <a:ext cx="3998826" cy="30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/>
              <a:t>Ways to define the data</a:t>
            </a:r>
            <a:endParaRPr sz="360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600" y="1926425"/>
            <a:ext cx="2069500" cy="2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800" y="1842321"/>
            <a:ext cx="3496102" cy="28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